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86" r:id="rId7"/>
    <p:sldId id="261" r:id="rId8"/>
    <p:sldId id="288" r:id="rId9"/>
    <p:sldId id="262" r:id="rId10"/>
    <p:sldId id="28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7" r:id="rId33"/>
  </p:sldIdLst>
  <p:sldSz cx="18288000" cy="10287000"/>
  <p:notesSz cx="6858000" cy="9144000"/>
  <p:embeddedFontLst>
    <p:embeddedFont>
      <p:font typeface="Arimo" panose="020B0604020202020204" pitchFamily="3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oppins" pitchFamily="2" charset="77"/>
      <p:regular r:id="rId40"/>
      <p:bold r:id="rId41"/>
      <p:italic r:id="rId42"/>
      <p:boldItalic r:id="rId43"/>
    </p:embeddedFont>
    <p:embeddedFont>
      <p:font typeface="Poppins Bold" panose="02000000000000000000" pitchFamily="2" charset="77"/>
      <p:regular r:id="rId44"/>
      <p:bold r:id="rId45"/>
    </p:embeddedFont>
    <p:embeddedFont>
      <p:font typeface="Poppins Light" panose="020B0604020202020204" pitchFamily="34" charset="0"/>
      <p:regular r:id="rId46"/>
      <p:italic r:id="rId47"/>
    </p:embeddedFont>
    <p:embeddedFont>
      <p:font typeface="Poppins Light Bold" panose="02000000000000000000" pitchFamily="2" charset="77"/>
      <p:regular r:id="rId48"/>
    </p:embeddedFont>
    <p:embeddedFont>
      <p:font typeface="Poppins Medium" panose="020B0604020202020204" pitchFamily="34" charset="0"/>
      <p:regular r:id="rId49"/>
      <p: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5" autoAdjust="0"/>
    <p:restoredTop sz="75955" autoAdjust="0"/>
  </p:normalViewPr>
  <p:slideViewPr>
    <p:cSldViewPr>
      <p:cViewPr varScale="1">
        <p:scale>
          <a:sx n="49" d="100"/>
          <a:sy n="49" d="100"/>
        </p:scale>
        <p:origin x="7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47FCA-CAAE-2B41-9D6E-69C3B7D7DA7E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5EAD4-6E78-1E4E-AA3D-ADD78510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4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94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0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5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59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87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38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6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15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9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88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63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58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46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03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8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 me beer.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3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1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31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6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Intests are the main way applications communicate to each other, </a:t>
            </a:r>
          </a:p>
          <a:p>
            <a:endParaRPr lang="en-US"/>
          </a:p>
          <a:p>
            <a:r>
              <a:rPr lang="en-US"/>
              <a:t>Intents can pass and read data if assigned the right flags and parameters to access the CRUD (Create/READ/Update/Delete) API’s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Intents carry data across applications to communicate to various parts and compontents of the applications.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88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5EAD4-6E78-1E4E-AA3D-ADD78510C5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9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10" Type="http://schemas.openxmlformats.org/officeDocument/2006/relationships/hyperlink" Target="https://ru.wikinews.org/wiki/%D0%A0%D0%BE%D1%81%D0%BA%D0%BE%D0%BC%D0%BD%D0%B0%D0%B4%D0%B7%D0%BE%D1%80_%D0%B7%D0%B0%D0%B1%D0%BB%D0%BE%D0%BA%D0%B8%D1%80%D0%BE%D0%B2%D0%B0%D0%BB_GitHub_%D0%B7%D0%B0_%C2%AB%D0%A1%D0%BF%D0%BE%D1%81%D0%BE%D0%B1%D1%8B_%D1%81%D0%B0%D0%BC%D0%BE%D1%83%D0%B1%D0%B8%D0%B9%D1%81%D1%82%D0%B2%D0%B0%C2%BB" TargetMode="External"/><Relationship Id="rId4" Type="http://schemas.openxmlformats.org/officeDocument/2006/relationships/image" Target="../media/image33.sv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7937219" y="-669233"/>
            <a:ext cx="10359532" cy="8971354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B21E3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-10800000">
            <a:off x="5657738" y="-669233"/>
            <a:ext cx="3058340" cy="2648523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B21E35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186908" y="0"/>
            <a:ext cx="2285553" cy="1979289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01E37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116985" y="6328422"/>
            <a:ext cx="2285553" cy="1979289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01E37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10800000">
            <a:off x="15402538" y="8307711"/>
            <a:ext cx="2285553" cy="1979289"/>
            <a:chOff x="0" y="0"/>
            <a:chExt cx="6350000" cy="5499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B21E35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-10800000">
            <a:off x="13116985" y="8307711"/>
            <a:ext cx="2285553" cy="1979289"/>
            <a:chOff x="0" y="0"/>
            <a:chExt cx="6350000" cy="5499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B21E3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874328" y="8307711"/>
            <a:ext cx="3061511" cy="2651269"/>
            <a:chOff x="0" y="0"/>
            <a:chExt cx="6350000" cy="5499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01E37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5405084" y="6328422"/>
            <a:ext cx="2285553" cy="1979289"/>
            <a:chOff x="0" y="0"/>
            <a:chExt cx="6350000" cy="5499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01E37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28700" y="2167465"/>
            <a:ext cx="14166621" cy="515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20"/>
              </a:lnSpc>
            </a:pPr>
            <a:r>
              <a:rPr lang="en-US" sz="11458" dirty="0">
                <a:solidFill>
                  <a:srgbClr val="FFFFFF"/>
                </a:solidFill>
                <a:latin typeface="Poppins Bold"/>
              </a:rPr>
              <a:t>FINDING LOGIC BUGS IN ANDROID APPLICATIONS</a:t>
            </a:r>
          </a:p>
        </p:txBody>
      </p:sp>
      <p:sp>
        <p:nvSpPr>
          <p:cNvPr id="19" name="AutoShape 19"/>
          <p:cNvSpPr/>
          <p:nvPr/>
        </p:nvSpPr>
        <p:spPr>
          <a:xfrm rot="5396021">
            <a:off x="-3439758" y="5133986"/>
            <a:ext cx="8229606" cy="0"/>
          </a:xfrm>
          <a:prstGeom prst="line">
            <a:avLst/>
          </a:prstGeom>
          <a:ln w="19050" cap="flat">
            <a:solidFill>
              <a:srgbClr val="E01E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7688092" y="6322832"/>
            <a:ext cx="2285553" cy="1979289"/>
            <a:chOff x="0" y="0"/>
            <a:chExt cx="6350000" cy="5499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01E37">
                <a:alpha val="49804"/>
              </a:srgbClr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34570" y="2249152"/>
            <a:ext cx="463632" cy="324629"/>
            <a:chOff x="0" y="0"/>
            <a:chExt cx="2725684" cy="190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06114" y="8500662"/>
            <a:ext cx="4093385" cy="246843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79441" y="679797"/>
            <a:ext cx="1607797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Android Intents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8449" y="2112976"/>
            <a:ext cx="16100851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Intents are the most common type of IPC (Inter-Process Communication) used in Android devices.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15CB0345-2ACD-C87F-6121-A2E155499E87}"/>
              </a:ext>
            </a:extLst>
          </p:cNvPr>
          <p:cNvSpPr txBox="1"/>
          <p:nvPr/>
        </p:nvSpPr>
        <p:spPr>
          <a:xfrm>
            <a:off x="1155454" y="3771598"/>
            <a:ext cx="16100851" cy="190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Intents are high-level IPC that are sent as data containers and sent as Parcel objects to the </a:t>
            </a:r>
            <a:r>
              <a:rPr lang="en-US" sz="3600" i="1" dirty="0" err="1">
                <a:solidFill>
                  <a:srgbClr val="FFFFFF"/>
                </a:solidFill>
                <a:latin typeface="Poppins Light"/>
              </a:rPr>
              <a:t>system_process</a:t>
            </a:r>
            <a:r>
              <a:rPr lang="en-US" sz="3600" i="1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Poppins Light"/>
              </a:rPr>
              <a:t>which then communicates with the Binder service.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76099186-4CC4-79D7-FFA1-37943B55C908}"/>
              </a:ext>
            </a:extLst>
          </p:cNvPr>
          <p:cNvSpPr/>
          <p:nvPr/>
        </p:nvSpPr>
        <p:spPr>
          <a:xfrm rot="16200000">
            <a:off x="634571" y="3901527"/>
            <a:ext cx="463632" cy="324629"/>
          </a:xfrm>
          <a:custGeom>
            <a:avLst/>
            <a:gdLst/>
            <a:ahLst/>
            <a:cxnLst/>
            <a:rect l="l" t="t" r="r" b="b"/>
            <a:pathLst>
              <a:path w="2725684" h="1908491">
                <a:moveTo>
                  <a:pt x="0" y="0"/>
                </a:moveTo>
                <a:lnTo>
                  <a:pt x="1362842" y="1908491"/>
                </a:lnTo>
                <a:lnTo>
                  <a:pt x="2725684" y="0"/>
                </a:lnTo>
                <a:close/>
              </a:path>
            </a:pathLst>
          </a:custGeom>
          <a:solidFill>
            <a:srgbClr val="7ED957"/>
          </a:solidFill>
        </p:spPr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D7904FFE-BB74-D255-2A28-DA3954BB7E40}"/>
              </a:ext>
            </a:extLst>
          </p:cNvPr>
          <p:cNvSpPr/>
          <p:nvPr/>
        </p:nvSpPr>
        <p:spPr>
          <a:xfrm rot="16200000">
            <a:off x="634571" y="6305519"/>
            <a:ext cx="463632" cy="324629"/>
          </a:xfrm>
          <a:custGeom>
            <a:avLst/>
            <a:gdLst/>
            <a:ahLst/>
            <a:cxnLst/>
            <a:rect l="l" t="t" r="r" b="b"/>
            <a:pathLst>
              <a:path w="2725684" h="1908491">
                <a:moveTo>
                  <a:pt x="0" y="0"/>
                </a:moveTo>
                <a:lnTo>
                  <a:pt x="1362842" y="1908491"/>
                </a:lnTo>
                <a:lnTo>
                  <a:pt x="2725684" y="0"/>
                </a:lnTo>
                <a:close/>
              </a:path>
            </a:pathLst>
          </a:custGeom>
          <a:solidFill>
            <a:srgbClr val="7ED957"/>
          </a:solid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F79B1D7-27DC-2ACF-8983-C464A8D3FC2E}"/>
              </a:ext>
            </a:extLst>
          </p:cNvPr>
          <p:cNvSpPr txBox="1"/>
          <p:nvPr/>
        </p:nvSpPr>
        <p:spPr>
          <a:xfrm>
            <a:off x="1155454" y="6071422"/>
            <a:ext cx="16100851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Intents are commands with associated data that are delivered to components across processes</a:t>
            </a:r>
          </a:p>
        </p:txBody>
      </p:sp>
    </p:spTree>
    <p:extLst>
      <p:ext uri="{BB962C8B-B14F-4D97-AF65-F5344CB8AC3E}">
        <p14:creationId xmlns:p14="http://schemas.microsoft.com/office/powerpoint/2010/main" val="95880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34570" y="1963402"/>
            <a:ext cx="463632" cy="324629"/>
            <a:chOff x="0" y="0"/>
            <a:chExt cx="2725684" cy="190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58449" y="2548321"/>
            <a:ext cx="15423032" cy="672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438" lvl="1" indent="-310219">
              <a:lnSpc>
                <a:spcPts val="4023"/>
              </a:lnSpc>
              <a:buFont typeface="Arial"/>
              <a:buChar char="•"/>
            </a:pPr>
            <a:r>
              <a:rPr lang="en-US" sz="2873" dirty="0">
                <a:solidFill>
                  <a:srgbClr val="FFFFFF"/>
                </a:solidFill>
                <a:latin typeface="Poppins Light"/>
              </a:rPr>
              <a:t>Implicit Intents:</a:t>
            </a:r>
          </a:p>
          <a:p>
            <a:pPr lvl="3">
              <a:lnSpc>
                <a:spcPts val="4023"/>
              </a:lnSpc>
            </a:pPr>
            <a:r>
              <a:rPr lang="en-US" sz="2873" dirty="0">
                <a:solidFill>
                  <a:srgbClr val="FFFFFF"/>
                </a:solidFill>
                <a:latin typeface="Arimo"/>
              </a:rPr>
              <a:t>Intent </a:t>
            </a:r>
            <a:r>
              <a:rPr lang="en-US" sz="2873" dirty="0">
                <a:solidFill>
                  <a:srgbClr val="64FF21"/>
                </a:solidFill>
                <a:latin typeface="Arimo"/>
              </a:rPr>
              <a:t>intent</a:t>
            </a:r>
            <a:r>
              <a:rPr lang="en-US" sz="2873" dirty="0">
                <a:solidFill>
                  <a:srgbClr val="FFFFFF"/>
                </a:solidFill>
                <a:latin typeface="Arimo"/>
              </a:rPr>
              <a:t> = </a:t>
            </a:r>
            <a:r>
              <a:rPr lang="en-US" sz="2873" dirty="0">
                <a:solidFill>
                  <a:srgbClr val="38B6FF"/>
                </a:solidFill>
                <a:latin typeface="Arimo"/>
              </a:rPr>
              <a:t>new</a:t>
            </a:r>
            <a:r>
              <a:rPr lang="en-US" sz="2873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873" dirty="0">
                <a:solidFill>
                  <a:srgbClr val="BFBFBF"/>
                </a:solidFill>
                <a:latin typeface="Arimo"/>
              </a:rPr>
              <a:t>Intent</a:t>
            </a:r>
            <a:r>
              <a:rPr lang="en-US" sz="2873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sz="2873" dirty="0" err="1">
                <a:solidFill>
                  <a:srgbClr val="BFBFBF"/>
                </a:solidFill>
                <a:latin typeface="Arimo"/>
              </a:rPr>
              <a:t>Intent</a:t>
            </a:r>
            <a:r>
              <a:rPr lang="en-US" sz="2873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873" dirty="0" err="1">
                <a:solidFill>
                  <a:srgbClr val="A9C2DF"/>
                </a:solidFill>
                <a:latin typeface="Arimo"/>
              </a:rPr>
              <a:t>ACTION_VIEW</a:t>
            </a:r>
            <a:r>
              <a:rPr lang="en-US" sz="2873" dirty="0">
                <a:solidFill>
                  <a:srgbClr val="FFFFFF"/>
                </a:solidFill>
                <a:latin typeface="Arimo"/>
              </a:rPr>
              <a:t>);</a:t>
            </a:r>
          </a:p>
          <a:p>
            <a:pPr lvl="3">
              <a:lnSpc>
                <a:spcPts val="4023"/>
              </a:lnSpc>
            </a:pPr>
            <a:r>
              <a:rPr lang="en-US" sz="2873" dirty="0" err="1">
                <a:solidFill>
                  <a:srgbClr val="64FF21"/>
                </a:solidFill>
                <a:latin typeface="Arimo"/>
              </a:rPr>
              <a:t>intent</a:t>
            </a:r>
            <a:r>
              <a:rPr lang="en-US" sz="2873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873" dirty="0" err="1">
                <a:solidFill>
                  <a:srgbClr val="BFBFBF"/>
                </a:solidFill>
                <a:latin typeface="Arimo"/>
              </a:rPr>
              <a:t>setData</a:t>
            </a:r>
            <a:r>
              <a:rPr lang="en-US" sz="2873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sz="2873" dirty="0" err="1">
                <a:solidFill>
                  <a:srgbClr val="A6A6A6"/>
                </a:solidFill>
                <a:latin typeface="Arimo"/>
              </a:rPr>
              <a:t>Uri</a:t>
            </a:r>
            <a:r>
              <a:rPr lang="en-US" sz="2873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873" dirty="0" err="1">
                <a:solidFill>
                  <a:srgbClr val="A6A6A6"/>
                </a:solidFill>
                <a:latin typeface="Arimo"/>
              </a:rPr>
              <a:t>parse</a:t>
            </a:r>
            <a:r>
              <a:rPr lang="en-US" sz="2873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sz="2873" dirty="0">
                <a:solidFill>
                  <a:srgbClr val="5CE1E6"/>
                </a:solidFill>
                <a:latin typeface="Arimo"/>
              </a:rPr>
              <a:t>"https://</a:t>
            </a:r>
            <a:r>
              <a:rPr lang="en-US" sz="2873" dirty="0" err="1">
                <a:solidFill>
                  <a:srgbClr val="5CE1E6"/>
                </a:solidFill>
                <a:latin typeface="Arimo"/>
              </a:rPr>
              <a:t>google.com</a:t>
            </a:r>
            <a:r>
              <a:rPr lang="en-US" sz="2873" dirty="0">
                <a:solidFill>
                  <a:srgbClr val="5CE1E6"/>
                </a:solidFill>
                <a:latin typeface="Arimo"/>
              </a:rPr>
              <a:t>"</a:t>
            </a:r>
            <a:r>
              <a:rPr lang="en-US" sz="2873" dirty="0">
                <a:solidFill>
                  <a:srgbClr val="FFFFFF"/>
                </a:solidFill>
                <a:latin typeface="Arimo"/>
              </a:rPr>
              <a:t>);</a:t>
            </a:r>
          </a:p>
          <a:p>
            <a:pPr lvl="3">
              <a:lnSpc>
                <a:spcPts val="4023"/>
              </a:lnSpc>
            </a:pPr>
            <a:r>
              <a:rPr lang="en-US" sz="2873" dirty="0" err="1">
                <a:solidFill>
                  <a:srgbClr val="FFBD59"/>
                </a:solidFill>
                <a:latin typeface="Arimo"/>
              </a:rPr>
              <a:t>startActivity</a:t>
            </a:r>
            <a:r>
              <a:rPr lang="en-US" sz="2873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sz="2873" dirty="0">
                <a:solidFill>
                  <a:srgbClr val="64FF21"/>
                </a:solidFill>
                <a:latin typeface="Arimo"/>
              </a:rPr>
              <a:t>intent</a:t>
            </a:r>
            <a:r>
              <a:rPr lang="en-US" sz="2873" dirty="0">
                <a:solidFill>
                  <a:srgbClr val="FFFFFF"/>
                </a:solidFill>
                <a:latin typeface="Arimo"/>
              </a:rPr>
              <a:t>);</a:t>
            </a:r>
          </a:p>
          <a:p>
            <a:pPr>
              <a:lnSpc>
                <a:spcPts val="4023"/>
              </a:lnSpc>
            </a:pPr>
            <a:endParaRPr lang="en-US" sz="2873" dirty="0">
              <a:solidFill>
                <a:srgbClr val="FFFFFF"/>
              </a:solidFill>
              <a:latin typeface="Arimo"/>
            </a:endParaRPr>
          </a:p>
          <a:p>
            <a:pPr marL="620438" lvl="1" indent="-310219">
              <a:lnSpc>
                <a:spcPts val="4023"/>
              </a:lnSpc>
              <a:buFont typeface="Arial"/>
              <a:buChar char="•"/>
            </a:pPr>
            <a:r>
              <a:rPr lang="en-US" sz="2873" dirty="0">
                <a:solidFill>
                  <a:srgbClr val="FFFFFF"/>
                </a:solidFill>
                <a:latin typeface="Poppins Light"/>
              </a:rPr>
              <a:t>Explicit Intents: </a:t>
            </a:r>
          </a:p>
          <a:p>
            <a:pPr lvl="3">
              <a:lnSpc>
                <a:spcPts val="4023"/>
              </a:lnSpc>
            </a:pPr>
            <a:r>
              <a:rPr lang="en-US" sz="2873" dirty="0">
                <a:solidFill>
                  <a:srgbClr val="FFFFFF"/>
                </a:solidFill>
                <a:latin typeface="Poppins Light"/>
              </a:rPr>
              <a:t>Intent </a:t>
            </a:r>
            <a:r>
              <a:rPr lang="en-US" sz="2873" dirty="0">
                <a:solidFill>
                  <a:srgbClr val="64FF21"/>
                </a:solidFill>
                <a:latin typeface="Poppins Light"/>
              </a:rPr>
              <a:t>intent</a:t>
            </a:r>
            <a:r>
              <a:rPr lang="en-US" sz="2873" dirty="0">
                <a:solidFill>
                  <a:srgbClr val="FFFFFF"/>
                </a:solidFill>
                <a:latin typeface="Poppins Light"/>
              </a:rPr>
              <a:t> = </a:t>
            </a:r>
            <a:r>
              <a:rPr lang="en-US" sz="2873" dirty="0">
                <a:solidFill>
                  <a:srgbClr val="38B6FF"/>
                </a:solidFill>
                <a:latin typeface="Poppins Light"/>
              </a:rPr>
              <a:t>new</a:t>
            </a:r>
            <a:r>
              <a:rPr lang="en-US" sz="2873" dirty="0">
                <a:solidFill>
                  <a:srgbClr val="FFFFFF"/>
                </a:solidFill>
                <a:latin typeface="Poppins Light"/>
              </a:rPr>
              <a:t> Intent(</a:t>
            </a:r>
            <a:r>
              <a:rPr lang="en-US" sz="2873" dirty="0" err="1">
                <a:solidFill>
                  <a:srgbClr val="79CD56"/>
                </a:solidFill>
                <a:latin typeface="Poppins Light"/>
              </a:rPr>
              <a:t>getApplicationContext</a:t>
            </a:r>
            <a:r>
              <a:rPr lang="en-US" sz="2873" dirty="0">
                <a:solidFill>
                  <a:srgbClr val="FFFFFF"/>
                </a:solidFill>
                <a:latin typeface="Poppins Light"/>
              </a:rPr>
              <a:t>(); </a:t>
            </a:r>
            <a:r>
              <a:rPr lang="en-US" sz="2873" dirty="0" err="1">
                <a:solidFill>
                  <a:srgbClr val="FFFFFF"/>
                </a:solidFill>
                <a:latin typeface="Poppins Light"/>
              </a:rPr>
              <a:t>DemoActivity.class</a:t>
            </a:r>
            <a:r>
              <a:rPr lang="en-US" sz="2873" dirty="0">
                <a:solidFill>
                  <a:srgbClr val="FFFFFF"/>
                </a:solidFill>
                <a:latin typeface="Poppins Light"/>
              </a:rPr>
              <a:t>);</a:t>
            </a:r>
          </a:p>
          <a:p>
            <a:pPr lvl="3">
              <a:lnSpc>
                <a:spcPts val="4023"/>
              </a:lnSpc>
            </a:pPr>
            <a:r>
              <a:rPr lang="en-US" sz="2873" dirty="0" err="1">
                <a:solidFill>
                  <a:srgbClr val="64FF21"/>
                </a:solidFill>
                <a:latin typeface="Poppins Light"/>
              </a:rPr>
              <a:t>intent</a:t>
            </a:r>
            <a:r>
              <a:rPr lang="en-US" sz="2873" dirty="0" err="1">
                <a:solidFill>
                  <a:srgbClr val="FFFFFF"/>
                </a:solidFill>
                <a:latin typeface="Poppins Light"/>
              </a:rPr>
              <a:t>.putExtra</a:t>
            </a:r>
            <a:r>
              <a:rPr lang="en-US" sz="2873" dirty="0">
                <a:solidFill>
                  <a:srgbClr val="FFFFFF"/>
                </a:solidFill>
                <a:latin typeface="Poppins Light"/>
              </a:rPr>
              <a:t>("Value1", "Hello");</a:t>
            </a:r>
          </a:p>
          <a:p>
            <a:pPr lvl="3">
              <a:lnSpc>
                <a:spcPts val="4023"/>
              </a:lnSpc>
            </a:pPr>
            <a:r>
              <a:rPr lang="en-US" sz="2873" dirty="0" err="1">
                <a:solidFill>
                  <a:srgbClr val="64FF21"/>
                </a:solidFill>
                <a:latin typeface="Poppins Light"/>
              </a:rPr>
              <a:t>intent</a:t>
            </a:r>
            <a:r>
              <a:rPr lang="en-US" sz="2873" dirty="0" err="1">
                <a:solidFill>
                  <a:srgbClr val="FFFFFF"/>
                </a:solidFill>
                <a:latin typeface="Poppins Light"/>
              </a:rPr>
              <a:t>.putExtra</a:t>
            </a:r>
            <a:r>
              <a:rPr lang="en-US" sz="2873" dirty="0">
                <a:solidFill>
                  <a:srgbClr val="FFFFFF"/>
                </a:solidFill>
                <a:latin typeface="Poppins Light"/>
              </a:rPr>
              <a:t>("Value2", "</a:t>
            </a:r>
            <a:r>
              <a:rPr lang="en-US" sz="2873" dirty="0" err="1">
                <a:solidFill>
                  <a:srgbClr val="FFFFFF"/>
                </a:solidFill>
                <a:latin typeface="Poppins Light"/>
              </a:rPr>
              <a:t>Rux</a:t>
            </a:r>
            <a:r>
              <a:rPr lang="en-US" sz="2873" dirty="0">
                <a:solidFill>
                  <a:srgbClr val="FFFFFF"/>
                </a:solidFill>
                <a:latin typeface="Poppins Light"/>
              </a:rPr>
              <a:t>");</a:t>
            </a:r>
          </a:p>
          <a:p>
            <a:pPr lvl="3">
              <a:lnSpc>
                <a:spcPts val="4023"/>
              </a:lnSpc>
            </a:pPr>
            <a:r>
              <a:rPr lang="en-US" sz="2873" dirty="0" err="1">
                <a:solidFill>
                  <a:srgbClr val="FFFFFF"/>
                </a:solidFill>
                <a:latin typeface="Poppins Light"/>
              </a:rPr>
              <a:t>startActivity</a:t>
            </a:r>
            <a:r>
              <a:rPr lang="en-US" sz="2873" dirty="0">
                <a:solidFill>
                  <a:srgbClr val="FFFFFF"/>
                </a:solidFill>
                <a:latin typeface="Poppins Light"/>
              </a:rPr>
              <a:t>(</a:t>
            </a:r>
            <a:r>
              <a:rPr lang="en-US" sz="2873" dirty="0">
                <a:solidFill>
                  <a:srgbClr val="64FF21"/>
                </a:solidFill>
                <a:latin typeface="Poppins Light"/>
              </a:rPr>
              <a:t>intent</a:t>
            </a:r>
            <a:r>
              <a:rPr lang="en-US" sz="2873" dirty="0">
                <a:solidFill>
                  <a:srgbClr val="FFFFFF"/>
                </a:solidFill>
                <a:latin typeface="Poppins Light"/>
              </a:rPr>
              <a:t>);</a:t>
            </a:r>
          </a:p>
          <a:p>
            <a:pPr>
              <a:lnSpc>
                <a:spcPts val="4023"/>
              </a:lnSpc>
            </a:pPr>
            <a:endParaRPr lang="en-US" sz="2873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23"/>
              </a:lnSpc>
            </a:pPr>
            <a:endParaRPr lang="en-US" sz="2873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827"/>
              </a:lnSpc>
            </a:pPr>
            <a:endParaRPr lang="en-US" sz="2873" dirty="0">
              <a:solidFill>
                <a:srgbClr val="FFFFFF"/>
              </a:solidFill>
              <a:latin typeface="Poppins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896" b="55738"/>
          <a:stretch>
            <a:fillRect/>
          </a:stretch>
        </p:blipFill>
        <p:spPr>
          <a:xfrm>
            <a:off x="9906000" y="6134100"/>
            <a:ext cx="8605914" cy="35608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9441" y="441960"/>
            <a:ext cx="16077979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Android Intents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8449" y="1827226"/>
            <a:ext cx="161008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There are two types of Intents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34570" y="1963402"/>
            <a:ext cx="463632" cy="324629"/>
            <a:chOff x="0" y="0"/>
            <a:chExt cx="2725684" cy="190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634570" y="3405487"/>
            <a:ext cx="463632" cy="324629"/>
            <a:chOff x="0" y="0"/>
            <a:chExt cx="2725684" cy="19084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634570" y="4209397"/>
            <a:ext cx="463632" cy="324629"/>
            <a:chOff x="0" y="0"/>
            <a:chExt cx="2725684" cy="190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6804" y="6281740"/>
            <a:ext cx="5106908" cy="398374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9441" y="441960"/>
            <a:ext cx="1607797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Content Providers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8448" y="3261096"/>
            <a:ext cx="161008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Allows applications to access stored by itself, and other apps  `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9B00E49-D98D-4F48-B911-098353BEF480}"/>
              </a:ext>
            </a:extLst>
          </p:cNvPr>
          <p:cNvGrpSpPr/>
          <p:nvPr/>
        </p:nvGrpSpPr>
        <p:grpSpPr>
          <a:xfrm rot="-5400000">
            <a:off x="634571" y="5013306"/>
            <a:ext cx="463632" cy="324629"/>
            <a:chOff x="0" y="0"/>
            <a:chExt cx="2725684" cy="1908491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B730DF9-6F9D-33FD-AC5A-65E9BADC24ED}"/>
                </a:ext>
              </a:extLst>
            </p:cNvPr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2DEFDFDF-8D0A-C18F-B1C7-A28C750B6D46}"/>
              </a:ext>
            </a:extLst>
          </p:cNvPr>
          <p:cNvSpPr txBox="1"/>
          <p:nvPr/>
        </p:nvSpPr>
        <p:spPr>
          <a:xfrm>
            <a:off x="1158448" y="4094629"/>
            <a:ext cx="161008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Content Providers and authorities are defined in the Android Manifest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4C5BB153-8B8A-B928-C64D-3683E0DBEE5D}"/>
              </a:ext>
            </a:extLst>
          </p:cNvPr>
          <p:cNvSpPr txBox="1"/>
          <p:nvPr/>
        </p:nvSpPr>
        <p:spPr>
          <a:xfrm>
            <a:off x="1158448" y="1864606"/>
            <a:ext cx="16100851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Content Providers encapsulates the data and provides defined mechanisms for data security.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9410F151-6335-C90D-E5D7-6758A165DB18}"/>
              </a:ext>
            </a:extLst>
          </p:cNvPr>
          <p:cNvSpPr txBox="1"/>
          <p:nvPr/>
        </p:nvSpPr>
        <p:spPr>
          <a:xfrm>
            <a:off x="1172735" y="4884987"/>
            <a:ext cx="1610085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Android restricted the access of the </a:t>
            </a:r>
            <a:r>
              <a:rPr lang="en-US" sz="3600" i="1" dirty="0">
                <a:solidFill>
                  <a:srgbClr val="38B6FF"/>
                </a:solidFill>
                <a:latin typeface="Poppins Light"/>
              </a:rPr>
              <a:t>file:///</a:t>
            </a:r>
            <a:r>
              <a:rPr lang="en-US" sz="3600" i="1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Poppins Light"/>
              </a:rPr>
              <a:t>URI from SDK 18 </a:t>
            </a:r>
          </a:p>
          <a:p>
            <a:pPr marL="1554483" lvl="2" indent="-518161">
              <a:lnSpc>
                <a:spcPts val="5040"/>
              </a:lnSpc>
              <a:buFont typeface="Arial"/>
              <a:buChar char="⚬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Can be re-enabled by using </a:t>
            </a:r>
            <a:r>
              <a:rPr lang="en-US" sz="3600" dirty="0" err="1">
                <a:solidFill>
                  <a:srgbClr val="FFFFFF"/>
                </a:solidFill>
                <a:latin typeface="Poppins Light"/>
              </a:rPr>
              <a:t>vm.</a:t>
            </a:r>
            <a:r>
              <a:rPr lang="en-US" sz="3600" dirty="0" err="1">
                <a:solidFill>
                  <a:srgbClr val="FFC000"/>
                </a:solidFill>
                <a:latin typeface="Poppins Light"/>
              </a:rPr>
              <a:t>strictEnforce</a:t>
            </a:r>
            <a:r>
              <a:rPr lang="en-US" sz="3600" dirty="0">
                <a:solidFill>
                  <a:srgbClr val="FFFFFF"/>
                </a:solidFill>
                <a:latin typeface="Poppins Light"/>
              </a:rPr>
              <a:t>(False);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34570" y="1963402"/>
            <a:ext cx="463632" cy="324629"/>
            <a:chOff x="0" y="0"/>
            <a:chExt cx="2725684" cy="190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58449" y="3695700"/>
            <a:ext cx="16221575" cy="50219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9441" y="441960"/>
            <a:ext cx="16077979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Content Providers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8449" y="1827226"/>
            <a:ext cx="16100851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Content Providers can be queried using ADB (Android Debug Bridge)</a:t>
            </a:r>
          </a:p>
          <a:p>
            <a:pPr marL="1554483" lvl="2" indent="-518161">
              <a:lnSpc>
                <a:spcPts val="5040"/>
              </a:lnSpc>
              <a:buFont typeface="Arial"/>
              <a:buChar char="⚬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&lt;prefix&gt;://&lt;authority&gt;/&lt;</a:t>
            </a:r>
            <a:r>
              <a:rPr lang="en-US" sz="3600" dirty="0" err="1">
                <a:solidFill>
                  <a:srgbClr val="FFFFFF"/>
                </a:solidFill>
                <a:latin typeface="Poppins Light"/>
              </a:rPr>
              <a:t>data_type</a:t>
            </a:r>
            <a:r>
              <a:rPr lang="en-US" sz="3600" dirty="0">
                <a:solidFill>
                  <a:srgbClr val="FFFFFF"/>
                </a:solidFill>
                <a:latin typeface="Poppins Light"/>
              </a:rPr>
              <a:t>&gt;/&lt;id&gt;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34570" y="1963402"/>
            <a:ext cx="463632" cy="324629"/>
            <a:chOff x="0" y="0"/>
            <a:chExt cx="2725684" cy="190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472256" y="4431456"/>
            <a:ext cx="463632" cy="324629"/>
            <a:chOff x="0" y="0"/>
            <a:chExt cx="2725684" cy="19084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54318" y="7581900"/>
            <a:ext cx="15010516" cy="18825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9441" y="441960"/>
            <a:ext cx="1607797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FileProvider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8449" y="1827226"/>
            <a:ext cx="16100851" cy="190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What is a FileProvider?</a:t>
            </a:r>
          </a:p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rgbClr val="FFFFFF"/>
                </a:solidFill>
                <a:latin typeface="Poppins Light"/>
              </a:rPr>
              <a:t>FileProvider</a:t>
            </a:r>
            <a:r>
              <a:rPr lang="en-US" sz="3600" dirty="0">
                <a:solidFill>
                  <a:srgbClr val="FFFFFF"/>
                </a:solidFill>
                <a:latin typeface="Poppins Light"/>
              </a:rPr>
              <a:t> is a sub-class of </a:t>
            </a:r>
            <a:r>
              <a:rPr lang="en-US" sz="3600" i="1" dirty="0" err="1">
                <a:solidFill>
                  <a:srgbClr val="FFFFFF"/>
                </a:solidFill>
                <a:latin typeface="Poppins Light"/>
              </a:rPr>
              <a:t>ContentProvider</a:t>
            </a:r>
            <a:r>
              <a:rPr lang="en-US" sz="3600" dirty="0">
                <a:solidFill>
                  <a:srgbClr val="FFFFFF"/>
                </a:solidFill>
                <a:latin typeface="Poppins Light"/>
              </a:rPr>
              <a:t> class</a:t>
            </a:r>
          </a:p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Controls application access app related files (secure sharing)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3574" y="4285174"/>
            <a:ext cx="16100851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i="1" dirty="0">
                <a:solidFill>
                  <a:srgbClr val="FFFFFF"/>
                </a:solidFill>
                <a:latin typeface="Poppins Light"/>
              </a:rPr>
              <a:t>FileProvider</a:t>
            </a:r>
            <a:r>
              <a:rPr lang="en-US" sz="3600" dirty="0">
                <a:solidFill>
                  <a:srgbClr val="FFFFFF"/>
                </a:solidFill>
                <a:latin typeface="Poppins Light"/>
              </a:rPr>
              <a:t> is defined in the Android Manifest with an authority and the </a:t>
            </a:r>
            <a:r>
              <a:rPr lang="en-US" sz="3600" i="1" dirty="0">
                <a:solidFill>
                  <a:srgbClr val="FFFFFF"/>
                </a:solidFill>
                <a:latin typeface="Poppins Light"/>
              </a:rPr>
              <a:t>FileProvider</a:t>
            </a:r>
            <a:r>
              <a:rPr lang="en-US" sz="3600" dirty="0">
                <a:solidFill>
                  <a:srgbClr val="FFFFFF"/>
                </a:solidFill>
                <a:latin typeface="Poppins Light"/>
              </a:rPr>
              <a:t> key that its able to access such as</a:t>
            </a: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4071" y="6073298"/>
            <a:ext cx="17511010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Poppins Light"/>
              </a:rPr>
              <a:t>&lt;</a:t>
            </a:r>
            <a:r>
              <a:rPr lang="en-US" sz="2100" dirty="0">
                <a:solidFill>
                  <a:srgbClr val="6CB0FF"/>
                </a:solidFill>
                <a:latin typeface="Poppins Light"/>
              </a:rPr>
              <a:t>provider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2100" dirty="0" err="1">
                <a:solidFill>
                  <a:srgbClr val="A9C2DF"/>
                </a:solidFill>
                <a:latin typeface="Poppins Light"/>
              </a:rPr>
              <a:t>android:name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=</a:t>
            </a:r>
            <a:r>
              <a:rPr lang="en-US" sz="2100" dirty="0">
                <a:solidFill>
                  <a:srgbClr val="FFBD59"/>
                </a:solidFill>
                <a:latin typeface="Poppins Light"/>
              </a:rPr>
              <a:t>"</a:t>
            </a:r>
            <a:r>
              <a:rPr lang="en-US" sz="2100" dirty="0" err="1">
                <a:solidFill>
                  <a:srgbClr val="FFBD59"/>
                </a:solidFill>
                <a:latin typeface="Poppins Light"/>
              </a:rPr>
              <a:t>androidx.core.content.FileProvider</a:t>
            </a:r>
            <a:r>
              <a:rPr lang="en-US" sz="2100" dirty="0">
                <a:solidFill>
                  <a:srgbClr val="FFBD59"/>
                </a:solidFill>
                <a:latin typeface="Poppins Light"/>
              </a:rPr>
              <a:t>”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2100" dirty="0" err="1">
                <a:solidFill>
                  <a:srgbClr val="A9C2DF"/>
                </a:solidFill>
                <a:latin typeface="Poppins Light"/>
              </a:rPr>
              <a:t>android:authorities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=</a:t>
            </a:r>
            <a:r>
              <a:rPr lang="en-US" sz="2100" dirty="0">
                <a:solidFill>
                  <a:srgbClr val="FFBD59"/>
                </a:solidFill>
                <a:latin typeface="Poppins Light"/>
              </a:rPr>
              <a:t>”</a:t>
            </a:r>
            <a:r>
              <a:rPr lang="en-US" sz="2100" dirty="0" err="1">
                <a:solidFill>
                  <a:srgbClr val="FFBD59"/>
                </a:solidFill>
                <a:latin typeface="Poppins Light"/>
              </a:rPr>
              <a:t>com.sec.android.app.samsungapps.fileProvider</a:t>
            </a:r>
            <a:r>
              <a:rPr lang="en-US" sz="2100" dirty="0">
                <a:solidFill>
                  <a:srgbClr val="FFBD59"/>
                </a:solidFill>
                <a:latin typeface="Poppins Light"/>
              </a:rPr>
              <a:t>"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/&gt;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Poppins Light"/>
              </a:rPr>
              <a:t>&lt;</a:t>
            </a:r>
            <a:r>
              <a:rPr lang="en-US" sz="2100" dirty="0">
                <a:solidFill>
                  <a:srgbClr val="6CB0FF"/>
                </a:solidFill>
                <a:latin typeface="Poppins Light"/>
              </a:rPr>
              <a:t>meta</a:t>
            </a:r>
            <a:r>
              <a:rPr lang="en-US" sz="2100" dirty="0">
                <a:solidFill>
                  <a:srgbClr val="00479E"/>
                </a:solidFill>
                <a:latin typeface="Poppins Light"/>
              </a:rPr>
              <a:t>-</a:t>
            </a:r>
            <a:r>
              <a:rPr lang="en-US" sz="2100" dirty="0">
                <a:solidFill>
                  <a:srgbClr val="6CB0FF"/>
                </a:solidFill>
                <a:latin typeface="Poppins Light"/>
              </a:rPr>
              <a:t>data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2100" dirty="0" err="1">
                <a:solidFill>
                  <a:srgbClr val="A9C2DF"/>
                </a:solidFill>
                <a:latin typeface="Poppins Light"/>
              </a:rPr>
              <a:t>android:name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=</a:t>
            </a:r>
            <a:r>
              <a:rPr lang="en-US" sz="2100" dirty="0">
                <a:solidFill>
                  <a:srgbClr val="FFBD59"/>
                </a:solidFill>
                <a:latin typeface="Poppins Light"/>
              </a:rPr>
              <a:t>"</a:t>
            </a:r>
            <a:r>
              <a:rPr lang="en-US" sz="2100" dirty="0" err="1">
                <a:solidFill>
                  <a:srgbClr val="FFBD59"/>
                </a:solidFill>
                <a:latin typeface="Poppins Light"/>
              </a:rPr>
              <a:t>android.support.FILE_PROVIDER_PATHS</a:t>
            </a:r>
            <a:r>
              <a:rPr lang="en-US" sz="2100" dirty="0">
                <a:solidFill>
                  <a:srgbClr val="FFBD59"/>
                </a:solidFill>
                <a:latin typeface="Poppins Light"/>
              </a:rPr>
              <a:t>”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2100" dirty="0" err="1">
                <a:solidFill>
                  <a:srgbClr val="A9C2DF"/>
                </a:solidFill>
                <a:latin typeface="Poppins Light"/>
              </a:rPr>
              <a:t>android:resources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=</a:t>
            </a:r>
            <a:r>
              <a:rPr lang="en-US" sz="2100" dirty="0">
                <a:solidFill>
                  <a:srgbClr val="FFBD59"/>
                </a:solidFill>
                <a:latin typeface="Poppins Light"/>
              </a:rPr>
              <a:t>“@xml/</a:t>
            </a:r>
            <a:r>
              <a:rPr lang="en-US" sz="2100" dirty="0" err="1">
                <a:solidFill>
                  <a:srgbClr val="FFBD59"/>
                </a:solidFill>
                <a:latin typeface="Poppins Light"/>
              </a:rPr>
              <a:t>file_paths</a:t>
            </a:r>
            <a:r>
              <a:rPr lang="en-US" sz="2100" dirty="0">
                <a:solidFill>
                  <a:srgbClr val="FFBD59"/>
                </a:solidFill>
                <a:latin typeface="Poppins Light"/>
              </a:rPr>
              <a:t>"</a:t>
            </a:r>
            <a:r>
              <a:rPr lang="en-US" sz="2100" dirty="0">
                <a:solidFill>
                  <a:srgbClr val="FFFFFF"/>
                </a:solidFill>
                <a:latin typeface="Poppins Light"/>
              </a:rPr>
              <a:t>/&gt;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8965" y="2366601"/>
            <a:ext cx="463632" cy="324629"/>
            <a:chOff x="0" y="0"/>
            <a:chExt cx="2725684" cy="190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221" y="441960"/>
            <a:ext cx="1607797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FileProvider Keys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2845" y="2230425"/>
            <a:ext cx="1610085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Poppins Light"/>
              </a:rPr>
              <a:t>&lt;root-path&gt; - represents the root directory of the device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28965" y="3170511"/>
            <a:ext cx="463632" cy="324629"/>
            <a:chOff x="0" y="0"/>
            <a:chExt cx="2725684" cy="190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52845" y="3034335"/>
            <a:ext cx="1610085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Poppins Light"/>
              </a:rPr>
              <a:t>&lt;files-path&gt; - represents the files in applications internal file storage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128965" y="3974421"/>
            <a:ext cx="463632" cy="324629"/>
            <a:chOff x="0" y="0"/>
            <a:chExt cx="2725684" cy="19084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52845" y="3874770"/>
            <a:ext cx="1856370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Poppins Light"/>
              </a:rPr>
              <a:t>&lt;cache-path&gt; - represents the files in cache subdirectory of the application storage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128965" y="4778330"/>
            <a:ext cx="463632" cy="324629"/>
            <a:chOff x="0" y="0"/>
            <a:chExt cx="2725684" cy="1908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52845" y="4642154"/>
            <a:ext cx="17482755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Poppins Light"/>
              </a:rPr>
              <a:t>&lt;external-path&gt; - represents files in the root of the external storage area eg /sdcard</a:t>
            </a:r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128965" y="5580335"/>
            <a:ext cx="463632" cy="324629"/>
            <a:chOff x="0" y="0"/>
            <a:chExt cx="2725684" cy="19084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52845" y="5480685"/>
            <a:ext cx="1950193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Poppins Light"/>
              </a:rPr>
              <a:t>&lt;external-files-path&gt; - represents files in the root of your app's external storage area</a:t>
            </a: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Poppins Light"/>
            </a:endParaRPr>
          </a:p>
        </p:txBody>
      </p:sp>
      <p:grpSp>
        <p:nvGrpSpPr>
          <p:cNvPr id="18" name="Group 18"/>
          <p:cNvGrpSpPr/>
          <p:nvPr/>
        </p:nvGrpSpPr>
        <p:grpSpPr>
          <a:xfrm rot="-5400000">
            <a:off x="128965" y="6384245"/>
            <a:ext cx="463632" cy="324629"/>
            <a:chOff x="0" y="0"/>
            <a:chExt cx="2725684" cy="19084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52845" y="6284595"/>
            <a:ext cx="18563702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Poppins Light"/>
              </a:rPr>
              <a:t>&lt;external-cache-path&gt;- represents files in the root of your app's external cache area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68157" y="6167157"/>
            <a:ext cx="3091143" cy="30911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8260" y="1194362"/>
            <a:ext cx="17131479" cy="585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8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Case Study</a:t>
            </a:r>
          </a:p>
          <a:p>
            <a:pPr algn="ctr">
              <a:lnSpc>
                <a:spcPts val="9120"/>
              </a:lnSpc>
            </a:pPr>
            <a:r>
              <a:rPr lang="en-US" sz="8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CVE-2021-25499  </a:t>
            </a:r>
          </a:p>
          <a:p>
            <a:pPr algn="ctr">
              <a:lnSpc>
                <a:spcPts val="9120"/>
              </a:lnSpc>
            </a:pPr>
            <a:endParaRPr lang="en-US" sz="8000" dirty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ts val="9120"/>
              </a:lnSpc>
            </a:pPr>
            <a:r>
              <a:rPr lang="en-US" sz="8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Intent Redirection in Galaxy Store </a:t>
            </a:r>
          </a:p>
          <a:p>
            <a:pPr>
              <a:lnSpc>
                <a:spcPts val="9120"/>
              </a:lnSpc>
            </a:pPr>
            <a:endParaRPr lang="en-US" sz="8000" dirty="0">
              <a:solidFill>
                <a:srgbClr val="FFFFFF"/>
              </a:solidFill>
              <a:latin typeface="Poppins Ligh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107" y="1754353"/>
            <a:ext cx="15449785" cy="80807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4060" y="451865"/>
            <a:ext cx="17719880" cy="57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3"/>
              </a:lnSpc>
            </a:pPr>
            <a:r>
              <a:rPr lang="en-US" sz="3900" u="sng" dirty="0" err="1">
                <a:solidFill>
                  <a:srgbClr val="FFFFFF"/>
                </a:solidFill>
                <a:latin typeface="Poppins Light"/>
              </a:rPr>
              <a:t>com.sec.android.app.samsungapps</a:t>
            </a:r>
            <a:r>
              <a:rPr lang="en-US" sz="3900" u="sng" dirty="0">
                <a:solidFill>
                  <a:srgbClr val="FFFFFF"/>
                </a:solidFill>
                <a:latin typeface="Poppins Light"/>
              </a:rPr>
              <a:t>- </a:t>
            </a:r>
            <a:r>
              <a:rPr lang="en-US" sz="3900" u="sng" dirty="0" err="1">
                <a:solidFill>
                  <a:srgbClr val="FFFFFF"/>
                </a:solidFill>
                <a:latin typeface="Poppins Light"/>
              </a:rPr>
              <a:t>SamsungAccountSDKSigninActivity</a:t>
            </a:r>
            <a:endParaRPr lang="en-US" sz="3900" u="sng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968884-8345-DF10-637D-FAB353C1B5D1}"/>
              </a:ext>
            </a:extLst>
          </p:cNvPr>
          <p:cNvSpPr/>
          <p:nvPr/>
        </p:nvSpPr>
        <p:spPr>
          <a:xfrm>
            <a:off x="1905000" y="2628900"/>
            <a:ext cx="60960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1865" y="2324100"/>
            <a:ext cx="17549935" cy="64861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4060" y="451865"/>
            <a:ext cx="17719880" cy="114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3"/>
              </a:lnSpc>
            </a:pPr>
            <a:r>
              <a:rPr lang="en-US" sz="3900" u="sng" dirty="0" err="1">
                <a:solidFill>
                  <a:srgbClr val="FFFFFF"/>
                </a:solidFill>
                <a:latin typeface="Poppins Light"/>
              </a:rPr>
              <a:t>com.sec.android.app.samsungapps</a:t>
            </a:r>
            <a:r>
              <a:rPr lang="en-US" sz="3900" u="sng" dirty="0">
                <a:solidFill>
                  <a:srgbClr val="FFFFFF"/>
                </a:solidFill>
                <a:latin typeface="Poppins Light"/>
              </a:rPr>
              <a:t>- </a:t>
            </a:r>
            <a:r>
              <a:rPr lang="en-US" sz="3900" u="sng" dirty="0" err="1">
                <a:solidFill>
                  <a:srgbClr val="FFFFFF"/>
                </a:solidFill>
                <a:latin typeface="Poppins Light"/>
              </a:rPr>
              <a:t>SamsungAccountSDKSigninActivity</a:t>
            </a:r>
            <a:r>
              <a:rPr lang="en-US" sz="3900" u="sng" dirty="0">
                <a:solidFill>
                  <a:srgbClr val="FFFFFF"/>
                </a:solidFill>
                <a:latin typeface="Poppins Light"/>
              </a:rPr>
              <a:t> -</a:t>
            </a:r>
            <a:r>
              <a:rPr lang="en-US" sz="39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900" dirty="0" err="1">
                <a:solidFill>
                  <a:srgbClr val="1175EF"/>
                </a:solidFill>
                <a:latin typeface="Poppins Light"/>
              </a:rPr>
              <a:t>this</a:t>
            </a:r>
            <a:r>
              <a:rPr lang="en-US" sz="3900" dirty="0" err="1">
                <a:solidFill>
                  <a:srgbClr val="FFFFFF"/>
                </a:solidFill>
                <a:latin typeface="Poppins Light"/>
              </a:rPr>
              <a:t>.</a:t>
            </a:r>
            <a:r>
              <a:rPr lang="en-US" sz="3900" dirty="0" err="1">
                <a:solidFill>
                  <a:srgbClr val="DADAA8"/>
                </a:solidFill>
                <a:latin typeface="Poppins Light"/>
              </a:rPr>
              <a:t>a</a:t>
            </a:r>
            <a:r>
              <a:rPr lang="en-US" sz="3900" dirty="0">
                <a:solidFill>
                  <a:srgbClr val="FFFFFF"/>
                </a:solidFill>
                <a:latin typeface="Poppins Light"/>
              </a:rPr>
              <a:t>(</a:t>
            </a:r>
            <a:r>
              <a:rPr lang="en-US" sz="3900" dirty="0">
                <a:solidFill>
                  <a:srgbClr val="D9DAA9"/>
                </a:solidFill>
                <a:latin typeface="Poppins Light"/>
              </a:rPr>
              <a:t>0</a:t>
            </a:r>
            <a:r>
              <a:rPr lang="en-US" sz="3900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3900" dirty="0" err="1">
                <a:solidFill>
                  <a:srgbClr val="1275EF"/>
                </a:solidFill>
                <a:latin typeface="Poppins Light"/>
              </a:rPr>
              <a:t>this</a:t>
            </a:r>
            <a:r>
              <a:rPr lang="en-US" sz="3900" dirty="0" err="1">
                <a:solidFill>
                  <a:srgbClr val="DADAA8"/>
                </a:solidFill>
                <a:latin typeface="Poppins Light"/>
              </a:rPr>
              <a:t>.getIntent</a:t>
            </a:r>
            <a:r>
              <a:rPr lang="en-US" sz="3900" dirty="0">
                <a:solidFill>
                  <a:srgbClr val="FFFFFF"/>
                </a:solidFill>
                <a:latin typeface="Poppins Light"/>
              </a:rPr>
              <a:t>())</a:t>
            </a:r>
            <a:r>
              <a:rPr lang="en-US" sz="3900" u="sng" dirty="0">
                <a:solidFill>
                  <a:srgbClr val="FFFFFF"/>
                </a:solidFill>
                <a:latin typeface="Poppins Light"/>
              </a:rPr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6AF29-7F05-C43D-F81B-B0646397D66A}"/>
              </a:ext>
            </a:extLst>
          </p:cNvPr>
          <p:cNvSpPr/>
          <p:nvPr/>
        </p:nvSpPr>
        <p:spPr>
          <a:xfrm>
            <a:off x="2130405" y="7505700"/>
            <a:ext cx="51816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D971BE-8760-082F-39F3-3F277E6C3873}"/>
              </a:ext>
            </a:extLst>
          </p:cNvPr>
          <p:cNvSpPr/>
          <p:nvPr/>
        </p:nvSpPr>
        <p:spPr>
          <a:xfrm>
            <a:off x="1139805" y="4305300"/>
            <a:ext cx="32004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93429" y="350176"/>
            <a:ext cx="14773955" cy="9281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6129" y="2175690"/>
            <a:ext cx="13169527" cy="73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8"/>
              </a:lnSpc>
            </a:pPr>
            <a:r>
              <a:rPr lang="en-US" sz="3999" dirty="0">
                <a:solidFill>
                  <a:srgbClr val="FFFFFF"/>
                </a:solidFill>
                <a:latin typeface="Poppins Light"/>
              </a:rPr>
              <a:t>Luke Symons - Rezk0n/R3zk0n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6129" y="4124295"/>
            <a:ext cx="13169527" cy="73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8"/>
              </a:lnSpc>
            </a:pPr>
            <a:r>
              <a:rPr lang="en-US" sz="3999" dirty="0">
                <a:solidFill>
                  <a:srgbClr val="FFFFFF"/>
                </a:solidFill>
                <a:latin typeface="Poppins Light"/>
              </a:rPr>
              <a:t>Mainly focusing on *OSX/Web and Mobile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6129" y="5114895"/>
            <a:ext cx="13169527" cy="73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8"/>
              </a:lnSpc>
            </a:pPr>
            <a:r>
              <a:rPr lang="en-US" sz="3999" dirty="0">
                <a:solidFill>
                  <a:srgbClr val="FFFFFF"/>
                </a:solidFill>
                <a:latin typeface="Poppins Light"/>
              </a:rPr>
              <a:t>Plays CTF's sometimes...not the past year...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5673" y="6042928"/>
            <a:ext cx="13169527" cy="226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8"/>
              </a:lnSpc>
            </a:pPr>
            <a:r>
              <a:rPr lang="en-US" sz="3999" dirty="0">
                <a:solidFill>
                  <a:srgbClr val="FFFFFF"/>
                </a:solidFill>
                <a:latin typeface="Poppins Light"/>
              </a:rPr>
              <a:t>Has some CVES. - CVE-2017-5900, CVE-2021-44511, CVE-2021-25504, CVE-2021-25499, CVE-2022-27838.. I do things.. but not really.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959199" y="2453222"/>
            <a:ext cx="463632" cy="324629"/>
            <a:chOff x="0" y="0"/>
            <a:chExt cx="2725684" cy="190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959199" y="4308096"/>
            <a:ext cx="463632" cy="324629"/>
            <a:chOff x="0" y="0"/>
            <a:chExt cx="2725684" cy="1908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959199" y="5298696"/>
            <a:ext cx="463632" cy="324629"/>
            <a:chOff x="0" y="0"/>
            <a:chExt cx="2725684" cy="19084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959199" y="6223607"/>
            <a:ext cx="463632" cy="324629"/>
            <a:chOff x="0" y="0"/>
            <a:chExt cx="2725684" cy="1908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96758" y="659310"/>
            <a:ext cx="5208352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>
                <a:solidFill>
                  <a:srgbClr val="FFFFFF"/>
                </a:solidFill>
                <a:latin typeface="Poppins Light"/>
              </a:rPr>
              <a:t>Whoami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95FF87C-7BC5-0DF9-B17E-E687A644D793}"/>
              </a:ext>
            </a:extLst>
          </p:cNvPr>
          <p:cNvSpPr txBox="1"/>
          <p:nvPr/>
        </p:nvSpPr>
        <p:spPr>
          <a:xfrm>
            <a:off x="1726130" y="3159980"/>
            <a:ext cx="13169527" cy="73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8"/>
              </a:lnSpc>
            </a:pPr>
            <a:r>
              <a:rPr lang="en-US" sz="3999" dirty="0">
                <a:solidFill>
                  <a:srgbClr val="FFFFFF"/>
                </a:solidFill>
                <a:latin typeface="Poppins Light"/>
              </a:rPr>
              <a:t>Offensive Security Engineer at SEEK</a:t>
            </a: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49DB3A4B-77FE-F97D-7941-AEEE334E656C}"/>
              </a:ext>
            </a:extLst>
          </p:cNvPr>
          <p:cNvGrpSpPr/>
          <p:nvPr/>
        </p:nvGrpSpPr>
        <p:grpSpPr>
          <a:xfrm rot="-5400000">
            <a:off x="959200" y="3343781"/>
            <a:ext cx="463632" cy="324629"/>
            <a:chOff x="0" y="0"/>
            <a:chExt cx="2725684" cy="1908491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0BEA0E5-1C73-68D8-5557-6A23FA03068A}"/>
                </a:ext>
              </a:extLst>
            </p:cNvPr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1238" y="1235420"/>
            <a:ext cx="16645523" cy="78161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19400" y="419100"/>
            <a:ext cx="12345301" cy="92858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586564">
            <a:off x="-3282289" y="5255995"/>
            <a:ext cx="7683992" cy="1212461"/>
            <a:chOff x="0" y="0"/>
            <a:chExt cx="10245323" cy="16166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311943" cy="1616614"/>
              <a:chOff x="0" y="0"/>
              <a:chExt cx="7713272" cy="13390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713272" cy="1339075"/>
              </a:xfrm>
              <a:custGeom>
                <a:avLst/>
                <a:gdLst/>
                <a:ahLst/>
                <a:cxnLst/>
                <a:rect l="l" t="t" r="r" b="b"/>
                <a:pathLst>
                  <a:path w="7713272" h="1339075">
                    <a:moveTo>
                      <a:pt x="0" y="0"/>
                    </a:moveTo>
                    <a:lnTo>
                      <a:pt x="7713272" y="0"/>
                    </a:lnTo>
                    <a:lnTo>
                      <a:pt x="7713272" y="1339075"/>
                    </a:lnTo>
                    <a:lnTo>
                      <a:pt x="0" y="1339075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8378563" y="0"/>
              <a:ext cx="1866760" cy="1616614"/>
              <a:chOff x="0" y="0"/>
              <a:chExt cx="6350000" cy="54991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59011" y="5372100"/>
            <a:ext cx="9461789" cy="26245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70687" y="7403093"/>
            <a:ext cx="3750112" cy="59354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20632" y="7217554"/>
            <a:ext cx="3450222" cy="77908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4095" y="469269"/>
            <a:ext cx="16435205" cy="478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Improper Access Control To Gain System Permissions </a:t>
            </a:r>
          </a:p>
          <a:p>
            <a:pPr algn="ctr">
              <a:lnSpc>
                <a:spcPts val="8960"/>
              </a:lnSpc>
            </a:pPr>
            <a:r>
              <a:rPr lang="en-US" sz="8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CVE-2022-27838</a:t>
            </a:r>
          </a:p>
          <a:p>
            <a:pPr>
              <a:lnSpc>
                <a:spcPts val="11200"/>
              </a:lnSpc>
            </a:pPr>
            <a:endParaRPr lang="en-US" sz="6400" dirty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 rot="-1618088">
            <a:off x="2585866" y="3901273"/>
            <a:ext cx="1350201" cy="1169274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19043" y="1606690"/>
            <a:ext cx="9583740" cy="85246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4060" y="301078"/>
            <a:ext cx="17719880" cy="114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3"/>
              </a:lnSpc>
            </a:pPr>
            <a:r>
              <a:rPr lang="en-US" sz="3900" u="sng">
                <a:solidFill>
                  <a:srgbClr val="FFFFFF"/>
                </a:solidFill>
                <a:latin typeface="Poppins Light"/>
              </a:rPr>
              <a:t>com.sec.factory.camera -com.sec.android.app.camaftest.CaptureActivity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BE3A9-A72C-8222-D25D-CBA5FF181AA1}"/>
              </a:ext>
            </a:extLst>
          </p:cNvPr>
          <p:cNvSpPr/>
          <p:nvPr/>
        </p:nvSpPr>
        <p:spPr>
          <a:xfrm>
            <a:off x="6781800" y="4762500"/>
            <a:ext cx="34290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15424" y="569764"/>
            <a:ext cx="13274697" cy="91474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15424" y="569764"/>
            <a:ext cx="13274697" cy="91474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8475" y="3905205"/>
            <a:ext cx="15288595" cy="9682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04C1B-54DD-A259-0294-8FD070CB4645}"/>
              </a:ext>
            </a:extLst>
          </p:cNvPr>
          <p:cNvSpPr/>
          <p:nvPr/>
        </p:nvSpPr>
        <p:spPr>
          <a:xfrm>
            <a:off x="9372600" y="1028700"/>
            <a:ext cx="411480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84060" y="301078"/>
            <a:ext cx="17719880" cy="60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7"/>
              </a:lnSpc>
            </a:pPr>
            <a:r>
              <a:rPr lang="en-US" sz="4100" u="sng">
                <a:solidFill>
                  <a:srgbClr val="FFFFFF"/>
                </a:solidFill>
                <a:latin typeface="Poppins Light"/>
              </a:rPr>
              <a:t>com.samsung.android.securitylogagent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A9E784-4DB3-F214-6478-9D02B6FE2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3" t="4468" r="21839" b="82126"/>
          <a:stretch/>
        </p:blipFill>
        <p:spPr>
          <a:xfrm>
            <a:off x="256067" y="1374732"/>
            <a:ext cx="16670761" cy="1330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1660E2-153D-8CC8-2882-6992B16B2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82" r="6828"/>
          <a:stretch/>
        </p:blipFill>
        <p:spPr>
          <a:xfrm>
            <a:off x="212466" y="3127188"/>
            <a:ext cx="17758817" cy="2214014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1CEE21A-66FF-DCB8-1532-034B469AE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5831" y="5763290"/>
            <a:ext cx="15786395" cy="28519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9809" y="1866900"/>
            <a:ext cx="17308382" cy="6130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39795" y="2274634"/>
            <a:ext cx="463632" cy="324629"/>
            <a:chOff x="0" y="0"/>
            <a:chExt cx="2725684" cy="190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557598" y="4131277"/>
            <a:ext cx="7931491" cy="6821082"/>
            <a:chOff x="0" y="0"/>
            <a:chExt cx="6350000" cy="5461000"/>
          </a:xfrm>
        </p:grpSpPr>
        <p:sp>
          <p:nvSpPr>
            <p:cNvPr id="5" name="Freeform 5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3"/>
              <a:stretch>
                <a:fillRect l="-15362" r="-1536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639795" y="6007197"/>
            <a:ext cx="463632" cy="324629"/>
            <a:chOff x="0" y="0"/>
            <a:chExt cx="2725684" cy="190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634570" y="7671436"/>
            <a:ext cx="463632" cy="324629"/>
            <a:chOff x="0" y="0"/>
            <a:chExt cx="2725684" cy="1908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2264">
            <a:off x="13879364" y="-41143"/>
            <a:ext cx="4347483" cy="144187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9296" y="679797"/>
            <a:ext cx="5208352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>
                <a:solidFill>
                  <a:srgbClr val="FFFFFF"/>
                </a:solidFill>
                <a:latin typeface="Poppins Light"/>
              </a:rPr>
              <a:t>Agenda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560" y="2111695"/>
            <a:ext cx="14679353" cy="318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Android Security Background</a:t>
            </a:r>
          </a:p>
          <a:p>
            <a:pPr marL="1554483" lvl="2" indent="-518161">
              <a:lnSpc>
                <a:spcPts val="5040"/>
              </a:lnSpc>
              <a:buFont typeface="Arial"/>
              <a:buChar char="⚬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Revisit attack surface:</a:t>
            </a:r>
          </a:p>
          <a:p>
            <a:pPr marL="2468883" lvl="4" indent="-518161">
              <a:lnSpc>
                <a:spcPts val="5040"/>
              </a:lnSpc>
              <a:buFont typeface="Arial"/>
              <a:buChar char="⚬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Activities</a:t>
            </a:r>
          </a:p>
          <a:p>
            <a:pPr marL="2468883" lvl="4" indent="-518161">
              <a:lnSpc>
                <a:spcPts val="5040"/>
              </a:lnSpc>
              <a:buFont typeface="Arial"/>
              <a:buChar char="⚬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Intents</a:t>
            </a:r>
          </a:p>
          <a:p>
            <a:pPr marL="2468883" lvl="4" indent="-518161">
              <a:lnSpc>
                <a:spcPts val="5040"/>
              </a:lnSpc>
              <a:buFont typeface="Arial"/>
              <a:buChar char="⚬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Content Providers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16611346" y="7973581"/>
            <a:ext cx="229575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 Medium"/>
              </a:rPr>
              <a:t>Date//Time//Year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560" y="5873115"/>
            <a:ext cx="14679353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Case Study (CVE-2021-25499)</a:t>
            </a:r>
          </a:p>
          <a:p>
            <a:pPr marL="1554483" lvl="2" indent="-518161">
              <a:lnSpc>
                <a:spcPts val="5040"/>
              </a:lnSpc>
              <a:buFont typeface="Arial"/>
              <a:buChar char="⚬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Intent Redirection on Galaxy Store Application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560" y="7549515"/>
            <a:ext cx="13851483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Case Study (CVE-2022-27838)</a:t>
            </a:r>
          </a:p>
          <a:p>
            <a:pPr marL="1554483" lvl="2" indent="-518161">
              <a:lnSpc>
                <a:spcPts val="5040"/>
              </a:lnSpc>
              <a:buFont typeface="Arial"/>
              <a:buChar char="⚬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Improper access control leading to System Privileges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16134" y="9504545"/>
            <a:ext cx="11401005" cy="1979289"/>
            <a:chOff x="0" y="0"/>
            <a:chExt cx="7713272" cy="1339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13272" cy="1339075"/>
            </a:xfrm>
            <a:custGeom>
              <a:avLst/>
              <a:gdLst/>
              <a:ahLst/>
              <a:cxnLst/>
              <a:rect l="l" t="t" r="r" b="b"/>
              <a:pathLst>
                <a:path w="7713272" h="1339075">
                  <a:moveTo>
                    <a:pt x="0" y="0"/>
                  </a:moveTo>
                  <a:lnTo>
                    <a:pt x="7713272" y="0"/>
                  </a:lnTo>
                  <a:lnTo>
                    <a:pt x="7713272" y="1339075"/>
                  </a:lnTo>
                  <a:lnTo>
                    <a:pt x="0" y="1339075"/>
                  </a:lnTo>
                  <a:close/>
                </a:path>
              </a:pathLst>
            </a:custGeom>
            <a:solidFill>
              <a:srgbClr val="79CD5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000" y="261469"/>
            <a:ext cx="1666192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u="sng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Some Tips for Finding Bugs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9256" y="1714500"/>
            <a:ext cx="16460877" cy="11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 Light"/>
              </a:rPr>
              <a:t>Review the Android Manifest:</a:t>
            </a:r>
          </a:p>
          <a:p>
            <a:pPr marL="1424934" lvl="2" indent="-474978">
              <a:lnSpc>
                <a:spcPts val="4619"/>
              </a:lnSpc>
              <a:buFont typeface="Arial"/>
              <a:buChar char="⚬"/>
            </a:pPr>
            <a:r>
              <a:rPr lang="en-US" sz="3299" dirty="0">
                <a:solidFill>
                  <a:srgbClr val="FFFFFF"/>
                </a:solidFill>
                <a:latin typeface="Poppins Light"/>
              </a:rPr>
              <a:t>Start with exported activities / services / providers / receivers 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21169">
            <a:off x="8642015" y="9497111"/>
            <a:ext cx="2285712" cy="1345388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93856" y="5104281"/>
            <a:ext cx="16460877" cy="11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 Light"/>
              </a:rPr>
              <a:t>Pull all the APKs (including system apps) from the device as they also contain a lot of issues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8296" y="6543555"/>
            <a:ext cx="1646087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r>
              <a:rPr lang="en-US" sz="3299" i="1" dirty="0" err="1">
                <a:solidFill>
                  <a:srgbClr val="FFFFFF"/>
                </a:solidFill>
                <a:latin typeface="Poppins Light"/>
              </a:rPr>
              <a:t>SetResult</a:t>
            </a:r>
            <a:r>
              <a:rPr lang="en-US" sz="3299" i="1" dirty="0">
                <a:solidFill>
                  <a:srgbClr val="FFFFFF"/>
                </a:solidFill>
                <a:latin typeface="Poppins Light"/>
              </a:rPr>
              <a:t>($X, </a:t>
            </a:r>
            <a:r>
              <a:rPr lang="en-US" sz="3299" i="1" dirty="0" err="1">
                <a:solidFill>
                  <a:srgbClr val="FFFFFF"/>
                </a:solidFill>
                <a:latin typeface="Poppins Light"/>
              </a:rPr>
              <a:t>getIntent</a:t>
            </a:r>
            <a:r>
              <a:rPr lang="en-US" sz="3299" i="1" dirty="0">
                <a:solidFill>
                  <a:srgbClr val="FFFFFF"/>
                </a:solidFill>
                <a:latin typeface="Poppins Light"/>
              </a:rPr>
              <a:t>()); </a:t>
            </a:r>
            <a:r>
              <a:rPr lang="en-US" sz="3299" dirty="0">
                <a:solidFill>
                  <a:srgbClr val="FFFFFF"/>
                </a:solidFill>
                <a:latin typeface="Poppins Light"/>
              </a:rPr>
              <a:t>with an Intent you control is a win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456" y="7558027"/>
            <a:ext cx="1646087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r>
              <a:rPr lang="en-US" sz="3299" i="1" dirty="0" err="1">
                <a:solidFill>
                  <a:srgbClr val="FFFFFF"/>
                </a:solidFill>
                <a:latin typeface="Poppins Light"/>
              </a:rPr>
              <a:t>GetLastPathSegment</a:t>
            </a:r>
            <a:r>
              <a:rPr lang="en-US" sz="3299" dirty="0">
                <a:solidFill>
                  <a:srgbClr val="FFFFFF"/>
                </a:solidFill>
                <a:latin typeface="Poppins Light"/>
              </a:rPr>
              <a:t> decodes </a:t>
            </a:r>
            <a:r>
              <a:rPr lang="en-US" sz="3299" i="1" dirty="0">
                <a:solidFill>
                  <a:srgbClr val="FFFFFF"/>
                </a:solidFill>
                <a:latin typeface="Poppins Light"/>
              </a:rPr>
              <a:t>%2F...%2F </a:t>
            </a:r>
            <a:r>
              <a:rPr lang="en-US" sz="3299" dirty="0">
                <a:solidFill>
                  <a:srgbClr val="FFFFFF"/>
                </a:solidFill>
                <a:latin typeface="Poppins Light"/>
              </a:rPr>
              <a:t>into </a:t>
            </a:r>
            <a:r>
              <a:rPr lang="en-US" sz="3299" i="1" dirty="0">
                <a:solidFill>
                  <a:srgbClr val="FFFFFF"/>
                </a:solidFill>
                <a:latin typeface="Poppins Light"/>
              </a:rPr>
              <a:t>/.../</a:t>
            </a:r>
            <a:r>
              <a:rPr lang="en-US" sz="3299" dirty="0">
                <a:solidFill>
                  <a:srgbClr val="FFFFFF"/>
                </a:solidFill>
                <a:latin typeface="Poppins Light"/>
              </a:rPr>
              <a:t> leading to Path Traversal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856" y="8572500"/>
            <a:ext cx="17968744" cy="56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 Light"/>
              </a:rPr>
              <a:t>Some rules for Android are now in </a:t>
            </a:r>
            <a:r>
              <a:rPr lang="en-US" sz="3299" i="1" dirty="0" err="1">
                <a:solidFill>
                  <a:srgbClr val="FFFFFF"/>
                </a:solidFill>
                <a:latin typeface="Poppins Light"/>
              </a:rPr>
              <a:t>graudit</a:t>
            </a:r>
            <a:r>
              <a:rPr lang="en-US" sz="3299" dirty="0">
                <a:solidFill>
                  <a:srgbClr val="FFFFFF"/>
                </a:solidFill>
                <a:latin typeface="Poppins Light"/>
              </a:rPr>
              <a:t> - </a:t>
            </a:r>
            <a:r>
              <a:rPr lang="en-US" sz="3299" i="1" dirty="0">
                <a:solidFill>
                  <a:srgbClr val="FFFFFF"/>
                </a:solidFill>
                <a:latin typeface="Poppins Light"/>
              </a:rPr>
              <a:t>https://github.com/wireghoul/graudit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CACC6B7-51B2-F5E4-BA9D-54941686CA15}"/>
              </a:ext>
            </a:extLst>
          </p:cNvPr>
          <p:cNvSpPr txBox="1"/>
          <p:nvPr/>
        </p:nvSpPr>
        <p:spPr>
          <a:xfrm>
            <a:off x="293856" y="3081279"/>
            <a:ext cx="16460877" cy="174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 Light"/>
              </a:rPr>
              <a:t>Take advantage of Decompiling tools:</a:t>
            </a:r>
          </a:p>
          <a:p>
            <a:pPr marL="1424934" lvl="2" indent="-474978">
              <a:lnSpc>
                <a:spcPts val="4619"/>
              </a:lnSpc>
              <a:buFont typeface="Arial"/>
              <a:buChar char="⚬"/>
            </a:pPr>
            <a:r>
              <a:rPr lang="en-US" sz="3299" dirty="0">
                <a:solidFill>
                  <a:srgbClr val="FFFFFF"/>
                </a:solidFill>
                <a:latin typeface="Poppins Light"/>
              </a:rPr>
              <a:t>JEB is paid and really good but;</a:t>
            </a:r>
          </a:p>
          <a:p>
            <a:pPr marL="1424934" lvl="2" indent="-474978">
              <a:lnSpc>
                <a:spcPts val="4619"/>
              </a:lnSpc>
              <a:buFont typeface="Arial"/>
              <a:buChar char="⚬"/>
            </a:pPr>
            <a:r>
              <a:rPr lang="en-US" sz="3299" dirty="0">
                <a:solidFill>
                  <a:srgbClr val="FFFFFF"/>
                </a:solidFill>
                <a:latin typeface="Poppins Light"/>
              </a:rPr>
              <a:t>JADX is pretty good as well and its free.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028700" y="1257300"/>
            <a:ext cx="11917715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8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Questions?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6300" y="2740525"/>
            <a:ext cx="447350" cy="44735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10800000">
            <a:off x="7888894" y="-1401420"/>
            <a:ext cx="11205013" cy="9703541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206093" y="-996899"/>
            <a:ext cx="9657484" cy="8363381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5"/>
              <a:stretch>
                <a:fillRect t="-7736" b="-7736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 rot="-3607172">
            <a:off x="6637518" y="8298186"/>
            <a:ext cx="456548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536599" y="2685411"/>
            <a:ext cx="2652606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40"/>
              </a:lnSpc>
            </a:pPr>
            <a:r>
              <a:rPr lang="en-US" sz="3885" dirty="0">
                <a:solidFill>
                  <a:srgbClr val="FFFFFF"/>
                </a:solidFill>
                <a:latin typeface="Poppins Medium"/>
              </a:rPr>
              <a:t>Blog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63187" y="2813225"/>
            <a:ext cx="4925707" cy="4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 dirty="0">
                <a:solidFill>
                  <a:srgbClr val="FFFFFF"/>
                </a:solidFill>
                <a:latin typeface="Poppins Light"/>
              </a:rPr>
              <a:t>https://x64.sh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257300"/>
            <a:ext cx="11917715" cy="131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9999" dirty="0">
                <a:solidFill>
                  <a:srgbClr val="FFFFFF"/>
                </a:solidFill>
                <a:latin typeface="Poppins Bold Bold"/>
              </a:rPr>
              <a:t>K Bai.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6599" y="3915091"/>
            <a:ext cx="2652606" cy="65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40"/>
              </a:lnSpc>
            </a:pPr>
            <a:r>
              <a:rPr lang="en-US" sz="3885">
                <a:solidFill>
                  <a:srgbClr val="FFFFFF"/>
                </a:solidFill>
                <a:latin typeface="Poppins Medium"/>
              </a:rPr>
              <a:t>Twitter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9000" y="4026423"/>
            <a:ext cx="4925707" cy="100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 dirty="0">
                <a:solidFill>
                  <a:srgbClr val="FFFFFF"/>
                </a:solidFill>
                <a:latin typeface="Poppins Light"/>
              </a:rPr>
              <a:t>https://twitter.com/Rezk0n</a:t>
            </a:r>
          </a:p>
          <a:p>
            <a:pPr>
              <a:lnSpc>
                <a:spcPts val="3989"/>
              </a:lnSpc>
            </a:pPr>
            <a:endParaRPr lang="en-US" sz="2849" dirty="0">
              <a:solidFill>
                <a:srgbClr val="92D050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36599" y="5190524"/>
            <a:ext cx="2652606" cy="65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40"/>
              </a:lnSpc>
            </a:pPr>
            <a:r>
              <a:rPr lang="en-US" sz="3885" dirty="0" err="1">
                <a:solidFill>
                  <a:srgbClr val="FFFFFF"/>
                </a:solidFill>
                <a:latin typeface="Poppins Medium"/>
              </a:rPr>
              <a:t>Github</a:t>
            </a:r>
            <a:endParaRPr lang="en-US" sz="3885" dirty="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63496" y="5290060"/>
            <a:ext cx="4925707" cy="100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 dirty="0">
                <a:solidFill>
                  <a:srgbClr val="FFFFFF"/>
                </a:solidFill>
                <a:latin typeface="Poppins Light"/>
              </a:rPr>
              <a:t>https://github.com/R3zk0n</a:t>
            </a:r>
          </a:p>
          <a:p>
            <a:pPr>
              <a:lnSpc>
                <a:spcPts val="3989"/>
              </a:lnSpc>
            </a:pPr>
            <a:endParaRPr lang="en-US" sz="2849" dirty="0">
              <a:solidFill>
                <a:srgbClr val="FFFFFF"/>
              </a:solidFill>
              <a:latin typeface="Poppins Light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A3A6BD4-E035-433B-BE55-7CE0BB7CF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96599" y="3947225"/>
            <a:ext cx="527051" cy="52705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E30097E-18AA-2BED-76EE-89A67940F16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4326" y="5290059"/>
            <a:ext cx="529323" cy="5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0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39795" y="2274634"/>
            <a:ext cx="463632" cy="324629"/>
            <a:chOff x="0" y="0"/>
            <a:chExt cx="2725684" cy="190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639795" y="3968963"/>
            <a:ext cx="463632" cy="324629"/>
            <a:chOff x="0" y="0"/>
            <a:chExt cx="2725684" cy="19084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634570" y="6336600"/>
            <a:ext cx="463632" cy="324629"/>
            <a:chOff x="0" y="0"/>
            <a:chExt cx="2725684" cy="190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60559" y="4800612"/>
            <a:ext cx="13689041" cy="87628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9296" y="679797"/>
            <a:ext cx="16077979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Android Security Background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560" y="2139315"/>
            <a:ext cx="14679353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Android uses app isolation and sandboxing as a security mechanism unless the application is a system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560" y="3832786"/>
            <a:ext cx="1558771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 Light"/>
              </a:rPr>
              <a:t>Every application has its own UID/GUID starting from UID 1000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560" y="6177915"/>
            <a:ext cx="14234756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However other applications must be able to talk to each other to issue commands.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64">
            <a:off x="11797321" y="-557"/>
            <a:ext cx="12390462" cy="1073014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E2E2E">
                <a:alpha val="4980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548521" y="1028700"/>
            <a:ext cx="7209838" cy="6200460"/>
            <a:chOff x="0" y="0"/>
            <a:chExt cx="6350000" cy="5461000"/>
          </a:xfrm>
        </p:grpSpPr>
        <p:sp>
          <p:nvSpPr>
            <p:cNvPr id="5" name="Freeform 5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3"/>
              <a:stretch>
                <a:fillRect b="-73146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 rot="3607916">
            <a:off x="3898284" y="-818127"/>
            <a:ext cx="4136431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-5400000">
            <a:off x="1121513" y="2857209"/>
            <a:ext cx="463632" cy="324629"/>
            <a:chOff x="0" y="0"/>
            <a:chExt cx="2725684" cy="19084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1121513" y="1098201"/>
            <a:ext cx="463632" cy="324629"/>
            <a:chOff x="0" y="0"/>
            <a:chExt cx="2725684" cy="19084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1257270" y="6481785"/>
            <a:ext cx="463632" cy="324629"/>
            <a:chOff x="0" y="0"/>
            <a:chExt cx="2725684" cy="19084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651400" y="962025"/>
            <a:ext cx="13990852" cy="130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Poppins Light"/>
              </a:rPr>
              <a:t>Android has a custom Interprocess Communication (IPC) which is known as Binder which runs in kernel space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400" y="2721033"/>
            <a:ext cx="13990852" cy="382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 Intents and other Framework-level primitives such as:</a:t>
            </a:r>
          </a:p>
          <a:p>
            <a:pPr marL="777242" lvl="1" indent="-388621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Receivers</a:t>
            </a:r>
          </a:p>
          <a:p>
            <a:pPr marL="777242" lvl="1" indent="-388621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Broadcasts</a:t>
            </a:r>
          </a:p>
          <a:p>
            <a:pPr marL="777242" lvl="1" indent="-388621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Services</a:t>
            </a:r>
          </a:p>
          <a:p>
            <a:pPr marL="388621" lvl="1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Are built upon the Binder Driver </a:t>
            </a:r>
          </a:p>
          <a:p>
            <a:pPr marL="845821" lvl="2"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15644" y="6363393"/>
            <a:ext cx="16021686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1" lvl="1"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Memory corruption bugs do exist on Android (</a:t>
            </a:r>
            <a:r>
              <a:rPr lang="en-US" sz="3600" dirty="0" err="1">
                <a:solidFill>
                  <a:srgbClr val="FFFFFF"/>
                </a:solidFill>
                <a:latin typeface="Poppins Light"/>
              </a:rPr>
              <a:t>BadBinder</a:t>
            </a:r>
            <a:r>
              <a:rPr lang="en-US" sz="3600" dirty="0">
                <a:solidFill>
                  <a:srgbClr val="FFFFFF"/>
                </a:solidFill>
                <a:latin typeface="Poppins Light"/>
              </a:rPr>
              <a:t>)</a:t>
            </a:r>
          </a:p>
          <a:p>
            <a:pPr marL="1554483" lvl="2" indent="-518161">
              <a:lnSpc>
                <a:spcPts val="5040"/>
              </a:lnSpc>
              <a:buFont typeface="Arial"/>
              <a:buChar char="⚬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Memory protections such as NX/ASLR/DEP also do to...</a:t>
            </a: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Poppins Light"/>
            </a:endParaRP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6D332D6E-333D-7326-D10B-87DA2DBF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52737" y="3574861"/>
            <a:ext cx="4179032" cy="24650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64">
            <a:off x="11797321" y="-557"/>
            <a:ext cx="12390462" cy="1073014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E2E2E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1121513" y="1098201"/>
            <a:ext cx="463632" cy="324629"/>
            <a:chOff x="0" y="0"/>
            <a:chExt cx="2725684" cy="19084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651400" y="962025"/>
            <a:ext cx="13990852" cy="130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 dirty="0">
                <a:solidFill>
                  <a:srgbClr val="FFFFFF"/>
                </a:solidFill>
                <a:latin typeface="Poppins Light"/>
              </a:rPr>
              <a:t>Android Kernel is fuzzed by Google via </a:t>
            </a:r>
            <a:r>
              <a:rPr lang="en-US" sz="3700" dirty="0" err="1">
                <a:solidFill>
                  <a:srgbClr val="FFFFFF"/>
                </a:solidFill>
                <a:latin typeface="Poppins Light"/>
              </a:rPr>
              <a:t>Syzbot</a:t>
            </a:r>
            <a:r>
              <a:rPr lang="en-US" sz="3700" dirty="0">
                <a:solidFill>
                  <a:srgbClr val="FFFFFF"/>
                </a:solidFill>
                <a:latin typeface="Poppins Light"/>
              </a:rPr>
              <a:t>, a </a:t>
            </a:r>
            <a:r>
              <a:rPr lang="en-US" sz="3700" dirty="0" err="1">
                <a:solidFill>
                  <a:srgbClr val="FFFFFF"/>
                </a:solidFill>
                <a:latin typeface="Poppins Light"/>
              </a:rPr>
              <a:t>syzkaller</a:t>
            </a:r>
            <a:r>
              <a:rPr lang="en-US" sz="3700" dirty="0">
                <a:solidFill>
                  <a:srgbClr val="FFFFFF"/>
                </a:solidFill>
                <a:latin typeface="Poppins Light"/>
              </a:rPr>
              <a:t> system that continuously fuzzes the Linux/Android kernel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4359D-69A0-BBE3-2351-79949DB40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106" y="2400300"/>
            <a:ext cx="7605439" cy="75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9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4567" y="-495300"/>
            <a:ext cx="5894733" cy="11092897"/>
            <a:chOff x="0" y="0"/>
            <a:chExt cx="2450671" cy="4611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0671" cy="4611751"/>
            </a:xfrm>
            <a:custGeom>
              <a:avLst/>
              <a:gdLst/>
              <a:ahLst/>
              <a:cxnLst/>
              <a:rect l="l" t="t" r="r" b="b"/>
              <a:pathLst>
                <a:path w="2450671" h="4611751">
                  <a:moveTo>
                    <a:pt x="0" y="0"/>
                  </a:moveTo>
                  <a:lnTo>
                    <a:pt x="2450671" y="0"/>
                  </a:lnTo>
                  <a:lnTo>
                    <a:pt x="2450671" y="4611751"/>
                  </a:lnTo>
                  <a:lnTo>
                    <a:pt x="0" y="4611751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227" b="7868"/>
          <a:stretch>
            <a:fillRect/>
          </a:stretch>
        </p:blipFill>
        <p:spPr>
          <a:xfrm>
            <a:off x="776410" y="2118871"/>
            <a:ext cx="16482890" cy="10527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6033" b="6033"/>
          <a:stretch>
            <a:fillRect/>
          </a:stretch>
        </p:blipFill>
        <p:spPr>
          <a:xfrm>
            <a:off x="776410" y="3171634"/>
            <a:ext cx="16482890" cy="42877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76410" y="354660"/>
            <a:ext cx="12397095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02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Android</a:t>
            </a:r>
            <a:r>
              <a:rPr lang="en-US" sz="8359" u="sng" dirty="0">
                <a:solidFill>
                  <a:srgbClr val="FFFFFF"/>
                </a:solidFill>
                <a:latin typeface="Poppins Light Bold"/>
              </a:rPr>
              <a:t> Manifest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79326" y="8049499"/>
            <a:ext cx="1359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B1B2A"/>
                </a:solidFill>
                <a:latin typeface="Poppins Medium"/>
              </a:rPr>
              <a:t>+32%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91371" y="604843"/>
            <a:ext cx="16077979" cy="122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Android </a:t>
            </a:r>
            <a:r>
              <a:rPr lang="en-US" sz="8359" u="sng" dirty="0">
                <a:solidFill>
                  <a:srgbClr val="FFFFFF"/>
                </a:solidFill>
                <a:latin typeface="Poppins Light Bold"/>
              </a:rPr>
              <a:t>Activities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80578-CF7F-9EC7-6913-9AF47F7D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460" y="1830500"/>
            <a:ext cx="12877800" cy="7352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785BC-7CB3-4E56-B90E-35BEDB5CB267}"/>
              </a:ext>
            </a:extLst>
          </p:cNvPr>
          <p:cNvSpPr txBox="1"/>
          <p:nvPr/>
        </p:nvSpPr>
        <p:spPr>
          <a:xfrm>
            <a:off x="4435839" y="873939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First Activity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31045-1FA3-185C-F916-F7EE5AE1C27F}"/>
              </a:ext>
            </a:extLst>
          </p:cNvPr>
          <p:cNvSpPr txBox="1"/>
          <p:nvPr/>
        </p:nvSpPr>
        <p:spPr>
          <a:xfrm>
            <a:off x="10668000" y="8739396"/>
            <a:ext cx="318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Second Activity</a:t>
            </a:r>
          </a:p>
        </p:txBody>
      </p:sp>
    </p:spTree>
    <p:extLst>
      <p:ext uri="{BB962C8B-B14F-4D97-AF65-F5344CB8AC3E}">
        <p14:creationId xmlns:p14="http://schemas.microsoft.com/office/powerpoint/2010/main" val="160025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34570" y="2249152"/>
            <a:ext cx="463632" cy="324629"/>
            <a:chOff x="0" y="0"/>
            <a:chExt cx="2725684" cy="190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634570" y="4938215"/>
            <a:ext cx="463632" cy="324629"/>
            <a:chOff x="0" y="0"/>
            <a:chExt cx="2725684" cy="19084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5684" cy="1908491"/>
            </a:xfrm>
            <a:custGeom>
              <a:avLst/>
              <a:gdLst/>
              <a:ahLst/>
              <a:cxnLst/>
              <a:rect l="l" t="t" r="r" b="b"/>
              <a:pathLst>
                <a:path w="2725684" h="1908491">
                  <a:moveTo>
                    <a:pt x="0" y="0"/>
                  </a:moveTo>
                  <a:lnTo>
                    <a:pt x="1362842" y="1908491"/>
                  </a:lnTo>
                  <a:lnTo>
                    <a:pt x="272568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883"/>
          <a:stretch>
            <a:fillRect/>
          </a:stretch>
        </p:blipFill>
        <p:spPr>
          <a:xfrm>
            <a:off x="1380513" y="6519331"/>
            <a:ext cx="15878787" cy="179775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1371" y="604843"/>
            <a:ext cx="16077979" cy="122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u="sng" dirty="0">
                <a:solidFill>
                  <a:srgbClr val="FFFFFF"/>
                </a:solidFill>
                <a:latin typeface="Poppins Light"/>
              </a:rPr>
              <a:t>Android </a:t>
            </a:r>
            <a:r>
              <a:rPr lang="en-US" sz="8359" u="sng" dirty="0">
                <a:solidFill>
                  <a:srgbClr val="FFFFFF"/>
                </a:solidFill>
                <a:latin typeface="Poppins Light Bold"/>
              </a:rPr>
              <a:t>Activities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8449" y="2112976"/>
            <a:ext cx="16100851" cy="183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Activities can be exported or non-exported.</a:t>
            </a:r>
          </a:p>
          <a:p>
            <a:pPr marL="777242" lvl="1" indent="-388621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Activities that are exported can be called by third party applications</a:t>
            </a:r>
          </a:p>
          <a:p>
            <a:pPr marL="1424946" lvl="2" indent="-474982">
              <a:lnSpc>
                <a:spcPts val="4620"/>
              </a:lnSpc>
              <a:buFont typeface="Arial"/>
              <a:buChar char="⚬"/>
            </a:pPr>
            <a:r>
              <a:rPr lang="en-US" sz="3300" dirty="0">
                <a:solidFill>
                  <a:srgbClr val="BFBFBF"/>
                </a:solidFill>
                <a:latin typeface="Poppins Light"/>
              </a:rPr>
              <a:t>&lt;</a:t>
            </a:r>
            <a:r>
              <a:rPr lang="en-US" sz="3300" dirty="0">
                <a:solidFill>
                  <a:srgbClr val="A9C2DF"/>
                </a:solidFill>
                <a:latin typeface="Poppins Light"/>
              </a:rPr>
              <a:t>activity</a:t>
            </a:r>
            <a:r>
              <a:rPr lang="en-US" sz="3300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300" dirty="0" err="1">
                <a:solidFill>
                  <a:srgbClr val="00C2CB"/>
                </a:solidFill>
                <a:latin typeface="Poppins Light"/>
              </a:rPr>
              <a:t>android:name</a:t>
            </a:r>
            <a:r>
              <a:rPr lang="en-US" sz="3300" dirty="0">
                <a:solidFill>
                  <a:srgbClr val="FFFFFF"/>
                </a:solidFill>
                <a:latin typeface="Poppins Light"/>
              </a:rPr>
              <a:t>=</a:t>
            </a:r>
            <a:r>
              <a:rPr lang="en-US" sz="3300" dirty="0">
                <a:solidFill>
                  <a:srgbClr val="FFBD59"/>
                </a:solidFill>
                <a:latin typeface="Poppins Light"/>
              </a:rPr>
              <a:t>".</a:t>
            </a:r>
            <a:r>
              <a:rPr lang="en-US" sz="3300" dirty="0" err="1">
                <a:solidFill>
                  <a:srgbClr val="FFBD59"/>
                </a:solidFill>
                <a:latin typeface="Poppins Light"/>
              </a:rPr>
              <a:t>SomeActivity</a:t>
            </a:r>
            <a:r>
              <a:rPr lang="en-US" sz="3300" dirty="0">
                <a:solidFill>
                  <a:srgbClr val="FFBD59"/>
                </a:solidFill>
                <a:latin typeface="Poppins Light"/>
              </a:rPr>
              <a:t>" </a:t>
            </a:r>
            <a:r>
              <a:rPr lang="en-US" sz="3300" dirty="0" err="1">
                <a:solidFill>
                  <a:srgbClr val="5CE1E6"/>
                </a:solidFill>
                <a:latin typeface="Poppins Light"/>
              </a:rPr>
              <a:t>android:exported</a:t>
            </a:r>
            <a:r>
              <a:rPr lang="en-US" sz="3300" dirty="0">
                <a:solidFill>
                  <a:srgbClr val="FFFFFF"/>
                </a:solidFill>
                <a:latin typeface="Poppins Light"/>
              </a:rPr>
              <a:t>=</a:t>
            </a:r>
            <a:r>
              <a:rPr lang="en-US" sz="3300" dirty="0">
                <a:solidFill>
                  <a:srgbClr val="FFBD59"/>
                </a:solidFill>
                <a:latin typeface="Poppins Light"/>
              </a:rPr>
              <a:t>"true"</a:t>
            </a:r>
            <a:r>
              <a:rPr lang="en-US" sz="3300" dirty="0">
                <a:solidFill>
                  <a:srgbClr val="BFBFBF"/>
                </a:solidFill>
                <a:latin typeface="Poppins Light"/>
              </a:rPr>
              <a:t>/&gt;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8449" y="4783455"/>
            <a:ext cx="16298850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Poppins Light"/>
              </a:rPr>
              <a:t> Non exported activities can not be called by a third-party application</a:t>
            </a:r>
          </a:p>
          <a:p>
            <a:pPr marL="1424946" lvl="2" indent="-474982">
              <a:lnSpc>
                <a:spcPts val="4620"/>
              </a:lnSpc>
              <a:buFont typeface="Arial"/>
              <a:buChar char="⚬"/>
            </a:pPr>
            <a:r>
              <a:rPr lang="en-US" sz="3300" dirty="0">
                <a:solidFill>
                  <a:srgbClr val="FFFFFF"/>
                </a:solidFill>
                <a:latin typeface="Poppins Light"/>
              </a:rPr>
              <a:t>Unless chained with an </a:t>
            </a:r>
            <a:r>
              <a:rPr lang="en-US" sz="3300" u="sng" dirty="0">
                <a:solidFill>
                  <a:srgbClr val="FFFFFF"/>
                </a:solidFill>
                <a:latin typeface="Poppins Light"/>
              </a:rPr>
              <a:t>Intent redirection</a:t>
            </a:r>
            <a:r>
              <a:rPr lang="en-US" sz="3300" dirty="0">
                <a:solidFill>
                  <a:srgbClr val="FFFFFF"/>
                </a:solidFill>
                <a:latin typeface="Poppins Light"/>
              </a:rPr>
              <a:t> bug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991</Words>
  <Application>Microsoft Macintosh PowerPoint</Application>
  <PresentationFormat>Custom</PresentationFormat>
  <Paragraphs>144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Poppins Light</vt:lpstr>
      <vt:lpstr>Poppins Medium</vt:lpstr>
      <vt:lpstr>Poppins Light Bold</vt:lpstr>
      <vt:lpstr>Poppins</vt:lpstr>
      <vt:lpstr>Poppins Bold</vt:lpstr>
      <vt:lpstr>Arimo</vt:lpstr>
      <vt:lpstr>Calibri</vt:lpstr>
      <vt:lpstr>Arial</vt:lpstr>
      <vt:lpstr>Poppins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RuxMon</dc:title>
  <cp:lastModifiedBy>Luke Symons</cp:lastModifiedBy>
  <cp:revision>33</cp:revision>
  <dcterms:created xsi:type="dcterms:W3CDTF">2006-08-16T00:00:00Z</dcterms:created>
  <dcterms:modified xsi:type="dcterms:W3CDTF">2022-05-30T23:45:22Z</dcterms:modified>
  <dc:identifier>DAFBmvuWBYE</dc:identifier>
</cp:coreProperties>
</file>